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CC"/>
    <a:srgbClr val="EC4AD5"/>
    <a:srgbClr val="C907BB"/>
    <a:srgbClr val="E9FC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01EA3-DE6A-44F8-A83C-08AA991BFAAF}"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74281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01EA3-DE6A-44F8-A83C-08AA991BFAAF}"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189883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01EA3-DE6A-44F8-A83C-08AA991BFAAF}"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116538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01EA3-DE6A-44F8-A83C-08AA991BFAAF}"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260053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01EA3-DE6A-44F8-A83C-08AA991BFAAF}"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166618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01EA3-DE6A-44F8-A83C-08AA991BFAAF}"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383348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01EA3-DE6A-44F8-A83C-08AA991BFAAF}"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38399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01EA3-DE6A-44F8-A83C-08AA991BFAAF}"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129452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01EA3-DE6A-44F8-A83C-08AA991BFAAF}"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398372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01EA3-DE6A-44F8-A83C-08AA991BFAAF}"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286803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01EA3-DE6A-44F8-A83C-08AA991BFAAF}"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127164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01EA3-DE6A-44F8-A83C-08AA991BFAAF}"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EE22D-6619-441E-9A26-CDBC8C118D51}" type="slidenum">
              <a:rPr lang="en-US" smtClean="0"/>
              <a:pPr/>
              <a:t>‹#›</a:t>
            </a:fld>
            <a:endParaRPr lang="en-US"/>
          </a:p>
        </p:txBody>
      </p:sp>
    </p:spTree>
    <p:extLst>
      <p:ext uri="{BB962C8B-B14F-4D97-AF65-F5344CB8AC3E}">
        <p14:creationId xmlns:p14="http://schemas.microsoft.com/office/powerpoint/2010/main" xmlns="" val="4240861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
          <p:cNvPicPr>
            <a:picLocks noChangeAspect="1"/>
          </p:cNvPicPr>
          <p:nvPr/>
        </p:nvPicPr>
        <p:blipFill>
          <a:blip r:embed="rId2" cstate="print">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tretch>
            <a:fillRect/>
          </a:stretch>
        </p:blipFill>
        <p:spPr>
          <a:xfrm>
            <a:off x="0" y="0"/>
            <a:ext cx="9153018" cy="6861630"/>
          </a:xfrm>
          <a:prstGeom prst="rect">
            <a:avLst/>
          </a:prstGeom>
        </p:spPr>
      </p:pic>
      <p:sp>
        <p:nvSpPr>
          <p:cNvPr id="6" name="TextBox 5"/>
          <p:cNvSpPr txBox="1"/>
          <p:nvPr/>
        </p:nvSpPr>
        <p:spPr>
          <a:xfrm>
            <a:off x="7935686" y="0"/>
            <a:ext cx="1208314" cy="1323439"/>
          </a:xfrm>
          <a:prstGeom prst="rect">
            <a:avLst/>
          </a:prstGeom>
          <a:noFill/>
        </p:spPr>
        <p:txBody>
          <a:bodyPr wrap="square" rtlCol="0">
            <a:spAutoFit/>
          </a:bodyPr>
          <a:lstStyle/>
          <a:p>
            <a:r>
              <a:rPr lang="en-US" sz="8000" dirty="0" smtClean="0">
                <a:latin typeface="AR BLANCA" panose="02000000000000000000" pitchFamily="2" charset="0"/>
              </a:rPr>
              <a:t>16</a:t>
            </a:r>
            <a:endParaRPr lang="en-US" sz="8000" dirty="0">
              <a:latin typeface="AR BLANCA" panose="02000000000000000000" pitchFamily="2" charset="0"/>
            </a:endParaRPr>
          </a:p>
        </p:txBody>
      </p:sp>
      <p:sp>
        <p:nvSpPr>
          <p:cNvPr id="8" name="TextBox 7"/>
          <p:cNvSpPr txBox="1"/>
          <p:nvPr/>
        </p:nvSpPr>
        <p:spPr>
          <a:xfrm>
            <a:off x="154465" y="1977886"/>
            <a:ext cx="8844088" cy="707886"/>
          </a:xfrm>
          <a:prstGeom prst="rect">
            <a:avLst/>
          </a:prstGeom>
          <a:noFill/>
        </p:spPr>
        <p:txBody>
          <a:bodyPr wrap="none" rtlCol="0">
            <a:spAutoFit/>
          </a:bodyPr>
          <a:lstStyle/>
          <a:p>
            <a:r>
              <a:rPr lang="en-US" sz="4000" dirty="0" smtClean="0">
                <a:latin typeface="AR BLANCA" panose="02000000000000000000" pitchFamily="2" charset="0"/>
              </a:rPr>
              <a:t>Guidelines for cultivating  self -confidence</a:t>
            </a:r>
            <a:endParaRPr lang="en-US" sz="4000" dirty="0">
              <a:latin typeface="AR BLANCA" panose="02000000000000000000" pitchFamily="2" charset="0"/>
            </a:endParaRPr>
          </a:p>
        </p:txBody>
      </p:sp>
    </p:spTree>
    <p:extLst>
      <p:ext uri="{BB962C8B-B14F-4D97-AF65-F5344CB8AC3E}">
        <p14:creationId xmlns:p14="http://schemas.microsoft.com/office/powerpoint/2010/main" xmlns="" val="207496513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xmlns="">
                  <a14:imgLayer r:embed="rId3">
                    <a14:imgEffect>
                      <a14:artisticFilmGrain/>
                    </a14:imgEffect>
                    <a14:imgEffect>
                      <a14:sharpenSoften amount="25000"/>
                    </a14:imgEffect>
                    <a14:imgEffect>
                      <a14:colorTemperature colorTemp="8800"/>
                    </a14:imgEffect>
                    <a14:imgEffect>
                      <a14:saturation sat="33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789" y="-1677"/>
            <a:ext cx="9141583" cy="6859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916594" y="152400"/>
            <a:ext cx="1219200" cy="1323439"/>
          </a:xfrm>
          <a:prstGeom prst="rect">
            <a:avLst/>
          </a:prstGeom>
          <a:noFill/>
        </p:spPr>
        <p:txBody>
          <a:bodyPr wrap="square" rtlCol="0">
            <a:spAutoFit/>
          </a:bodyPr>
          <a:lstStyle/>
          <a:p>
            <a:r>
              <a:rPr lang="en-US" sz="8000" dirty="0" smtClean="0">
                <a:latin typeface="AR BLANCA" panose="02000000000000000000" pitchFamily="2" charset="0"/>
              </a:rPr>
              <a:t>16</a:t>
            </a:r>
            <a:endParaRPr lang="en-US" sz="8000" dirty="0">
              <a:latin typeface="AR BLANCA" panose="02000000000000000000" pitchFamily="2" charset="0"/>
            </a:endParaRPr>
          </a:p>
        </p:txBody>
      </p:sp>
      <p:sp>
        <p:nvSpPr>
          <p:cNvPr id="5" name="TextBox 4"/>
          <p:cNvSpPr txBox="1"/>
          <p:nvPr/>
        </p:nvSpPr>
        <p:spPr>
          <a:xfrm>
            <a:off x="457199" y="1219200"/>
            <a:ext cx="7883937" cy="3970318"/>
          </a:xfrm>
          <a:prstGeom prst="rect">
            <a:avLst/>
          </a:prstGeom>
          <a:noFill/>
        </p:spPr>
        <p:txBody>
          <a:bodyPr wrap="square" rtlCol="0">
            <a:spAutoFit/>
          </a:bodyPr>
          <a:lstStyle/>
          <a:p>
            <a:pPr algn="ctr"/>
            <a:r>
              <a:rPr lang="en-US" sz="3600" dirty="0" smtClean="0">
                <a:solidFill>
                  <a:srgbClr val="FF0000"/>
                </a:solidFill>
                <a:latin typeface="AR DARLING" panose="02000000000000000000" pitchFamily="2" charset="0"/>
              </a:rPr>
              <a:t>If you have self confidence, you can achieve practically anything because… you get that gut feeling that you can do and achieve </a:t>
            </a:r>
            <a:r>
              <a:rPr lang="en-US" sz="3600" b="1" i="1" u="sng" dirty="0" smtClean="0">
                <a:solidFill>
                  <a:srgbClr val="FF0000"/>
                </a:solidFill>
                <a:latin typeface="AR DARLING" panose="02000000000000000000" pitchFamily="2" charset="0"/>
              </a:rPr>
              <a:t>ANYTHING </a:t>
            </a:r>
            <a:r>
              <a:rPr lang="en-US" sz="3600" dirty="0" smtClean="0">
                <a:solidFill>
                  <a:srgbClr val="FF0000"/>
                </a:solidFill>
                <a:latin typeface="AR DARLING" panose="02000000000000000000" pitchFamily="2" charset="0"/>
              </a:rPr>
              <a:t>you want. And with confidence, not even the biggest obstacle cant stop you from doing anything.</a:t>
            </a:r>
            <a:endParaRPr lang="en-US" sz="3600" dirty="0">
              <a:solidFill>
                <a:srgbClr val="FF0000"/>
              </a:solidFill>
              <a:latin typeface="AR DARLING" panose="02000000000000000000" pitchFamily="2" charset="0"/>
            </a:endParaRPr>
          </a:p>
        </p:txBody>
      </p:sp>
    </p:spTree>
    <p:extLst>
      <p:ext uri="{BB962C8B-B14F-4D97-AF65-F5344CB8AC3E}">
        <p14:creationId xmlns:p14="http://schemas.microsoft.com/office/powerpoint/2010/main" xmlns="" val="319048324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sharpenSoften amount="50000"/>
                    </a14:imgEffect>
                    <a14:imgEffect>
                      <a14:colorTemperature colorTemp="7200"/>
                    </a14:imgEffect>
                    <a14:imgEffect>
                      <a14:saturation sat="200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26964"/>
            <a:ext cx="9144000" cy="6858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flipH="1">
            <a:off x="7894318" y="37417"/>
            <a:ext cx="1249682" cy="1323439"/>
          </a:xfrm>
          <a:prstGeom prst="rect">
            <a:avLst/>
          </a:prstGeom>
          <a:noFill/>
        </p:spPr>
        <p:txBody>
          <a:bodyPr wrap="square" rtlCol="0">
            <a:spAutoFit/>
          </a:bodyPr>
          <a:lstStyle/>
          <a:p>
            <a:r>
              <a:rPr lang="en-US" sz="8000" dirty="0" smtClean="0">
                <a:latin typeface="AR BLANCA" panose="02000000000000000000" pitchFamily="2" charset="0"/>
              </a:rPr>
              <a:t>16</a:t>
            </a:r>
            <a:endParaRPr lang="en-US" sz="8000" dirty="0">
              <a:latin typeface="AR BLANCA" panose="02000000000000000000" pitchFamily="2" charset="0"/>
            </a:endParaRPr>
          </a:p>
        </p:txBody>
      </p:sp>
      <p:sp>
        <p:nvSpPr>
          <p:cNvPr id="6" name="TextBox 5"/>
          <p:cNvSpPr txBox="1"/>
          <p:nvPr/>
        </p:nvSpPr>
        <p:spPr>
          <a:xfrm>
            <a:off x="533400" y="160527"/>
            <a:ext cx="7543800" cy="2554545"/>
          </a:xfrm>
          <a:prstGeom prst="rect">
            <a:avLst/>
          </a:prstGeom>
          <a:noFill/>
        </p:spPr>
        <p:txBody>
          <a:bodyPr wrap="square" rtlCol="0">
            <a:spAutoFit/>
          </a:bodyPr>
          <a:lstStyle/>
          <a:p>
            <a:r>
              <a:rPr lang="en-US" sz="3200" dirty="0" smtClean="0">
                <a:latin typeface="AR DARLING" panose="02000000000000000000" pitchFamily="2" charset="0"/>
              </a:rPr>
              <a:t>If you want success in life, it starts with you. Inside and out, you need self-confidence. Self-confidence is the </a:t>
            </a:r>
            <a:r>
              <a:rPr lang="en-US" sz="3200" b="1" i="1" u="sng" dirty="0" smtClean="0">
                <a:latin typeface="AR DARLING" panose="02000000000000000000" pitchFamily="2" charset="0"/>
              </a:rPr>
              <a:t>only </a:t>
            </a:r>
            <a:r>
              <a:rPr lang="en-US" sz="3200" dirty="0" smtClean="0">
                <a:latin typeface="AR DARLING" panose="02000000000000000000" pitchFamily="2" charset="0"/>
              </a:rPr>
              <a:t>source of….</a:t>
            </a:r>
          </a:p>
          <a:p>
            <a:endParaRPr lang="en-US" sz="3200" dirty="0"/>
          </a:p>
        </p:txBody>
      </p:sp>
      <p:sp>
        <p:nvSpPr>
          <p:cNvPr id="8" name="TextBox 7"/>
          <p:cNvSpPr txBox="1"/>
          <p:nvPr/>
        </p:nvSpPr>
        <p:spPr>
          <a:xfrm>
            <a:off x="685800" y="2670674"/>
            <a:ext cx="4114800" cy="3416320"/>
          </a:xfrm>
          <a:prstGeom prst="rect">
            <a:avLst/>
          </a:prstGeom>
          <a:noFill/>
        </p:spPr>
        <p:txBody>
          <a:bodyPr wrap="square" rtlCol="0">
            <a:spAutoFit/>
          </a:bodyPr>
          <a:lstStyle/>
          <a:p>
            <a:pPr marL="285750" indent="-285750">
              <a:buFont typeface="Wingdings" panose="05000000000000000000" pitchFamily="2" charset="2"/>
              <a:buChar char="v"/>
            </a:pPr>
            <a:r>
              <a:rPr lang="en-US" sz="7200" dirty="0" smtClean="0">
                <a:latin typeface="AR BLANCA" panose="02000000000000000000" pitchFamily="2" charset="0"/>
              </a:rPr>
              <a:t>Courage</a:t>
            </a:r>
          </a:p>
          <a:p>
            <a:pPr marL="285750" indent="-285750">
              <a:buFont typeface="Wingdings" panose="05000000000000000000" pitchFamily="2" charset="2"/>
              <a:buChar char="v"/>
            </a:pPr>
            <a:r>
              <a:rPr lang="en-US" sz="7200" dirty="0" smtClean="0">
                <a:latin typeface="AR BLANCA" panose="02000000000000000000" pitchFamily="2" charset="0"/>
              </a:rPr>
              <a:t>Success</a:t>
            </a:r>
          </a:p>
          <a:p>
            <a:pPr marL="285750" indent="-285750">
              <a:buFont typeface="Wingdings" panose="05000000000000000000" pitchFamily="2" charset="2"/>
              <a:buChar char="v"/>
            </a:pPr>
            <a:r>
              <a:rPr lang="en-US" sz="7200" dirty="0" smtClean="0">
                <a:latin typeface="AR BLANCA" panose="02000000000000000000" pitchFamily="2" charset="0"/>
              </a:rPr>
              <a:t>Victory</a:t>
            </a:r>
            <a:endParaRPr lang="en-US" sz="7200" dirty="0">
              <a:latin typeface="AR BLANCA" panose="02000000000000000000" pitchFamily="2" charset="0"/>
            </a:endParaRPr>
          </a:p>
        </p:txBody>
      </p:sp>
    </p:spTree>
    <p:extLst>
      <p:ext uri="{BB962C8B-B14F-4D97-AF65-F5344CB8AC3E}">
        <p14:creationId xmlns:p14="http://schemas.microsoft.com/office/powerpoint/2010/main" xmlns="" val="3354904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GlowEdges/>
                    </a14:imgEffect>
                    <a14:imgEffect>
                      <a14:colorTemperature colorTemp="11200"/>
                    </a14:imgEffect>
                    <a14:imgEffect>
                      <a14:saturation sat="2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36286" y="0"/>
            <a:ext cx="9107714" cy="68580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855634" y="-33997"/>
            <a:ext cx="1295400" cy="1323439"/>
          </a:xfrm>
          <a:prstGeom prst="rect">
            <a:avLst/>
          </a:prstGeom>
          <a:noFill/>
        </p:spPr>
        <p:txBody>
          <a:bodyPr wrap="square" rtlCol="0">
            <a:spAutoFit/>
          </a:bodyPr>
          <a:lstStyle/>
          <a:p>
            <a:r>
              <a:rPr lang="en-US" sz="8000" dirty="0" smtClean="0">
                <a:solidFill>
                  <a:srgbClr val="00B050"/>
                </a:solidFill>
                <a:latin typeface="AR BLANCA" panose="02000000000000000000" pitchFamily="2" charset="0"/>
              </a:rPr>
              <a:t>16</a:t>
            </a:r>
            <a:endParaRPr lang="en-US" sz="8000" dirty="0">
              <a:solidFill>
                <a:srgbClr val="00B050"/>
              </a:solidFill>
              <a:latin typeface="AR BLANCA" panose="02000000000000000000" pitchFamily="2" charset="0"/>
            </a:endParaRPr>
          </a:p>
        </p:txBody>
      </p:sp>
      <p:sp>
        <p:nvSpPr>
          <p:cNvPr id="5" name="TextBox 4"/>
          <p:cNvSpPr txBox="1"/>
          <p:nvPr/>
        </p:nvSpPr>
        <p:spPr>
          <a:xfrm>
            <a:off x="3657600" y="1289442"/>
            <a:ext cx="5334000" cy="5262979"/>
          </a:xfrm>
          <a:prstGeom prst="rect">
            <a:avLst/>
          </a:prstGeom>
          <a:noFill/>
        </p:spPr>
        <p:txBody>
          <a:bodyPr wrap="square" rtlCol="0">
            <a:spAutoFit/>
          </a:bodyPr>
          <a:lstStyle/>
          <a:p>
            <a:r>
              <a:rPr lang="en-US" sz="2800" dirty="0" smtClean="0">
                <a:solidFill>
                  <a:srgbClr val="E9FC30"/>
                </a:solidFill>
              </a:rPr>
              <a:t>As you become more and more confident, any situation that you come across will seem like nothing more than a challenge. With confidence, you’ll never be discouraged in any situation. A confident person also never accepts failure as a result.  All of us are children of god, and because of that, we </a:t>
            </a:r>
            <a:r>
              <a:rPr lang="en-US" sz="2800" b="1" i="1" u="sng" dirty="0" smtClean="0">
                <a:solidFill>
                  <a:srgbClr val="E9FC30"/>
                </a:solidFill>
                <a:effectLst>
                  <a:outerShdw blurRad="38100" dist="38100" dir="2700000" algn="tl">
                    <a:srgbClr val="000000">
                      <a:alpha val="43137"/>
                    </a:srgbClr>
                  </a:outerShdw>
                </a:effectLst>
              </a:rPr>
              <a:t>all </a:t>
            </a:r>
            <a:r>
              <a:rPr lang="en-US" sz="2800" dirty="0" smtClean="0">
                <a:solidFill>
                  <a:srgbClr val="E9FC30"/>
                </a:solidFill>
              </a:rPr>
              <a:t>have infinite powers. Believing in this, it motivates one to definitely have success.</a:t>
            </a:r>
            <a:endParaRPr lang="en-US" sz="2800" dirty="0">
              <a:solidFill>
                <a:srgbClr val="E9FC30"/>
              </a:solidFill>
            </a:endParaRPr>
          </a:p>
        </p:txBody>
      </p:sp>
    </p:spTree>
    <p:extLst>
      <p:ext uri="{BB962C8B-B14F-4D97-AF65-F5344CB8AC3E}">
        <p14:creationId xmlns:p14="http://schemas.microsoft.com/office/powerpoint/2010/main" xmlns="" val="89255628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xmlns="">
                  <a14:imgLayer r:embed="rId3">
                    <a14:imgEffect>
                      <a14:artisticMosiaicBubbles/>
                    </a14:imgEffect>
                    <a14:imgEffect>
                      <a14:colorTemperature colorTemp="53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8206"/>
            <a:ext cx="9144000" cy="6849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090506" y="0"/>
            <a:ext cx="1053494" cy="1323439"/>
          </a:xfrm>
          <a:prstGeom prst="rect">
            <a:avLst/>
          </a:prstGeom>
          <a:noFill/>
        </p:spPr>
        <p:txBody>
          <a:bodyPr wrap="none" rtlCol="0">
            <a:spAutoFit/>
          </a:bodyPr>
          <a:lstStyle/>
          <a:p>
            <a:r>
              <a:rPr lang="en-US" sz="8000" dirty="0" smtClean="0">
                <a:solidFill>
                  <a:srgbClr val="C907BB"/>
                </a:solidFill>
                <a:latin typeface="AR BLANCA" panose="02000000000000000000" pitchFamily="2" charset="0"/>
              </a:rPr>
              <a:t>16</a:t>
            </a:r>
            <a:endParaRPr lang="en-US" sz="8000" dirty="0">
              <a:solidFill>
                <a:srgbClr val="C907BB"/>
              </a:solidFill>
              <a:latin typeface="AR BLANCA" panose="02000000000000000000" pitchFamily="2" charset="0"/>
            </a:endParaRPr>
          </a:p>
        </p:txBody>
      </p:sp>
      <p:sp>
        <p:nvSpPr>
          <p:cNvPr id="5" name="TextBox 4"/>
          <p:cNvSpPr txBox="1"/>
          <p:nvPr/>
        </p:nvSpPr>
        <p:spPr>
          <a:xfrm>
            <a:off x="1" y="152400"/>
            <a:ext cx="8090506" cy="6694140"/>
          </a:xfrm>
          <a:prstGeom prst="rect">
            <a:avLst/>
          </a:prstGeom>
          <a:noFill/>
        </p:spPr>
        <p:txBody>
          <a:bodyPr wrap="square" rtlCol="0">
            <a:spAutoFit/>
          </a:bodyPr>
          <a:lstStyle/>
          <a:p>
            <a:r>
              <a:rPr lang="en-US" sz="3300" dirty="0" smtClean="0">
                <a:solidFill>
                  <a:srgbClr val="C907BB"/>
                </a:solidFill>
                <a:latin typeface="AR DARLING" panose="02000000000000000000" pitchFamily="2" charset="0"/>
              </a:rPr>
              <a:t>But when developing self confidence, make sure you are not becoming a self-conceited person. Though many fall from self-confidence to self-conceited, there's a huge difference. A self- conceited man will brag about all his success and what he does while a self-confident person treats his achievements like “godly-gifts”. A self-confident man will use his talents, powers, and prosperities for good purposes or for other. Self conceited people will use power and there talents for none other than there selves.</a:t>
            </a:r>
            <a:endParaRPr lang="en-US" sz="3300" dirty="0">
              <a:solidFill>
                <a:srgbClr val="C907BB"/>
              </a:solidFill>
              <a:latin typeface="AR DARLING" panose="02000000000000000000" pitchFamily="2" charset="0"/>
            </a:endParaRPr>
          </a:p>
        </p:txBody>
      </p:sp>
    </p:spTree>
    <p:extLst>
      <p:ext uri="{BB962C8B-B14F-4D97-AF65-F5344CB8AC3E}">
        <p14:creationId xmlns:p14="http://schemas.microsoft.com/office/powerpoint/2010/main" xmlns="" val="27437051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2825" y="0"/>
            <a:ext cx="911117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115124" y="-28232"/>
            <a:ext cx="1053494" cy="1323439"/>
          </a:xfrm>
          <a:prstGeom prst="rect">
            <a:avLst/>
          </a:prstGeom>
          <a:noFill/>
        </p:spPr>
        <p:txBody>
          <a:bodyPr wrap="none" rtlCol="0">
            <a:spAutoFit/>
          </a:bodyPr>
          <a:lstStyle/>
          <a:p>
            <a:r>
              <a:rPr lang="en-US" sz="8000" dirty="0" smtClean="0">
                <a:solidFill>
                  <a:srgbClr val="FF0000"/>
                </a:solidFill>
                <a:latin typeface="AR BLANCA" panose="02000000000000000000" pitchFamily="2" charset="0"/>
              </a:rPr>
              <a:t>16</a:t>
            </a:r>
            <a:endParaRPr lang="en-US" sz="8000" dirty="0">
              <a:solidFill>
                <a:srgbClr val="FF0000"/>
              </a:solidFill>
              <a:latin typeface="AR BLANCA" panose="02000000000000000000" pitchFamily="2" charset="0"/>
            </a:endParaRPr>
          </a:p>
        </p:txBody>
      </p:sp>
      <p:sp>
        <p:nvSpPr>
          <p:cNvPr id="7" name="TextBox 6"/>
          <p:cNvSpPr txBox="1"/>
          <p:nvPr/>
        </p:nvSpPr>
        <p:spPr>
          <a:xfrm>
            <a:off x="44548" y="125655"/>
            <a:ext cx="8070576" cy="6601807"/>
          </a:xfrm>
          <a:prstGeom prst="rect">
            <a:avLst/>
          </a:prstGeom>
          <a:noFill/>
        </p:spPr>
        <p:txBody>
          <a:bodyPr wrap="square" rtlCol="0">
            <a:spAutoFit/>
          </a:bodyPr>
          <a:lstStyle/>
          <a:p>
            <a:r>
              <a:rPr lang="en-US" sz="4700" dirty="0" smtClean="0">
                <a:solidFill>
                  <a:srgbClr val="FF0000"/>
                </a:solidFill>
                <a:latin typeface="AR DARLING" panose="02000000000000000000" pitchFamily="2" charset="0"/>
              </a:rPr>
              <a:t>The truth is we try “molding” ourselves to someone we want to be. But, we shouldn’t do that. Just be yourself and be confident in who you are. Also, if you are confident , you can achieve any goals you make. If you think high of yourself, you will be.</a:t>
            </a:r>
            <a:endParaRPr lang="en-US" sz="4700" dirty="0">
              <a:solidFill>
                <a:srgbClr val="FF0000"/>
              </a:solidFill>
              <a:latin typeface="AR DARLING" panose="02000000000000000000" pitchFamily="2" charset="0"/>
            </a:endParaRPr>
          </a:p>
        </p:txBody>
      </p:sp>
    </p:spTree>
    <p:extLst>
      <p:ext uri="{BB962C8B-B14F-4D97-AF65-F5344CB8AC3E}">
        <p14:creationId xmlns:p14="http://schemas.microsoft.com/office/powerpoint/2010/main" xmlns="" val="244868312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xmlns="">
                  <a14:imgLayer r:embed="rId3">
                    <a14:imgEffect>
                      <a14:artisticPastelsSmooth/>
                    </a14:imgEffect>
                    <a14:imgEffect>
                      <a14:saturation sat="3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2274" y="0"/>
            <a:ext cx="9144000" cy="6849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85800" y="223501"/>
            <a:ext cx="6875280" cy="769441"/>
          </a:xfrm>
          <a:prstGeom prst="rect">
            <a:avLst/>
          </a:prstGeom>
          <a:noFill/>
        </p:spPr>
        <p:txBody>
          <a:bodyPr wrap="none" rtlCol="0">
            <a:spAutoFit/>
          </a:bodyPr>
          <a:lstStyle/>
          <a:p>
            <a:r>
              <a:rPr lang="en-US" sz="4400" b="1" i="1" u="sng" dirty="0" smtClean="0">
                <a:solidFill>
                  <a:srgbClr val="00FFCC"/>
                </a:solidFill>
                <a:effectLst>
                  <a:outerShdw blurRad="38100" dist="38100" dir="2700000" algn="tl">
                    <a:srgbClr val="000000">
                      <a:alpha val="43137"/>
                    </a:srgbClr>
                  </a:outerShdw>
                </a:effectLst>
              </a:rPr>
              <a:t>Ways to gain self-confidence</a:t>
            </a:r>
            <a:endParaRPr lang="en-US" sz="4400" b="1" i="1" u="sng" dirty="0">
              <a:solidFill>
                <a:srgbClr val="00FFCC"/>
              </a:solidFill>
              <a:effectLst>
                <a:outerShdw blurRad="38100" dist="38100" dir="2700000" algn="tl">
                  <a:srgbClr val="000000">
                    <a:alpha val="43137"/>
                  </a:srgbClr>
                </a:outerShdw>
              </a:effectLst>
            </a:endParaRPr>
          </a:p>
        </p:txBody>
      </p:sp>
      <p:sp>
        <p:nvSpPr>
          <p:cNvPr id="5" name="TextBox 4"/>
          <p:cNvSpPr txBox="1"/>
          <p:nvPr/>
        </p:nvSpPr>
        <p:spPr>
          <a:xfrm>
            <a:off x="172775" y="992942"/>
            <a:ext cx="8993499" cy="6432530"/>
          </a:xfrm>
          <a:prstGeom prst="rect">
            <a:avLst/>
          </a:prstGeom>
          <a:noFill/>
        </p:spPr>
        <p:txBody>
          <a:bodyPr wrap="square" rtlCol="0">
            <a:spAutoFit/>
          </a:bodyPr>
          <a:lstStyle/>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You should have a deep faith that you are and always will be an immortal soul. </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Know yourself as being able to do the toughest of the toughest jobs,</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The hardest situations are </a:t>
            </a:r>
            <a:r>
              <a:rPr lang="en-US" sz="3200" i="1" u="sng" dirty="0" smtClean="0">
                <a:solidFill>
                  <a:srgbClr val="00FFCC"/>
                </a:solidFill>
                <a:latin typeface="Bernard MT Condensed" panose="02050806060905020404" pitchFamily="18" charset="0"/>
              </a:rPr>
              <a:t>just </a:t>
            </a:r>
            <a:r>
              <a:rPr lang="en-US" sz="3200" dirty="0" smtClean="0">
                <a:solidFill>
                  <a:srgbClr val="00FFCC"/>
                </a:solidFill>
                <a:latin typeface="Bernard MT Condensed" panose="02050806060905020404" pitchFamily="18" charset="0"/>
              </a:rPr>
              <a:t>challenges.</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If you have Determination, courage, and a positive attitude equals success.</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“those who always worry can never be self-confident.</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Don’t have any sort of doubts or suspicions.</a:t>
            </a:r>
          </a:p>
          <a:p>
            <a:pPr marL="571500" indent="-571500">
              <a:buFont typeface="Wingdings" panose="05000000000000000000" pitchFamily="2" charset="2"/>
              <a:buChar char="v"/>
            </a:pPr>
            <a:r>
              <a:rPr lang="en-US" sz="3200" dirty="0" smtClean="0">
                <a:solidFill>
                  <a:srgbClr val="00FFCC"/>
                </a:solidFill>
                <a:latin typeface="Bernard MT Condensed" panose="02050806060905020404" pitchFamily="18" charset="0"/>
              </a:rPr>
              <a:t>Try not to think of bad thoughts (which influence your self-confidence)</a:t>
            </a:r>
          </a:p>
          <a:p>
            <a:pPr marL="571500" indent="-571500">
              <a:buFont typeface="Wingdings" panose="05000000000000000000" pitchFamily="2" charset="2"/>
              <a:buChar char="v"/>
            </a:pPr>
            <a:endParaRPr lang="en-US" sz="2800" dirty="0">
              <a:solidFill>
                <a:srgbClr val="00FFCC"/>
              </a:solidFill>
              <a:latin typeface="Bernard MT Condensed" panose="02050806060905020404" pitchFamily="18" charset="0"/>
            </a:endParaRPr>
          </a:p>
        </p:txBody>
      </p:sp>
      <p:sp>
        <p:nvSpPr>
          <p:cNvPr id="6" name="TextBox 5"/>
          <p:cNvSpPr txBox="1"/>
          <p:nvPr/>
        </p:nvSpPr>
        <p:spPr>
          <a:xfrm>
            <a:off x="8112780" y="22274"/>
            <a:ext cx="1053494" cy="1323439"/>
          </a:xfrm>
          <a:prstGeom prst="rect">
            <a:avLst/>
          </a:prstGeom>
          <a:noFill/>
        </p:spPr>
        <p:txBody>
          <a:bodyPr wrap="none" rtlCol="0">
            <a:spAutoFit/>
          </a:bodyPr>
          <a:lstStyle/>
          <a:p>
            <a:r>
              <a:rPr lang="en-US" sz="8000" dirty="0" smtClean="0">
                <a:solidFill>
                  <a:srgbClr val="00FFCC"/>
                </a:solidFill>
                <a:latin typeface="AR BLANCA" panose="02000000000000000000" pitchFamily="2" charset="0"/>
              </a:rPr>
              <a:t>16</a:t>
            </a:r>
            <a:endParaRPr lang="en-US" sz="8000" dirty="0">
              <a:solidFill>
                <a:srgbClr val="00FFCC"/>
              </a:solidFill>
              <a:latin typeface="AR BLANCA" panose="02000000000000000000" pitchFamily="2" charset="0"/>
            </a:endParaRPr>
          </a:p>
        </p:txBody>
      </p:sp>
    </p:spTree>
    <p:extLst>
      <p:ext uri="{BB962C8B-B14F-4D97-AF65-F5344CB8AC3E}">
        <p14:creationId xmlns:p14="http://schemas.microsoft.com/office/powerpoint/2010/main" xmlns="" val="277985655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400</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SUNY Campus Agreement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dc:creator>
  <cp:lastModifiedBy>Pravin Kapadia</cp:lastModifiedBy>
  <cp:revision>15</cp:revision>
  <dcterms:created xsi:type="dcterms:W3CDTF">2014-01-01T20:43:02Z</dcterms:created>
  <dcterms:modified xsi:type="dcterms:W3CDTF">2014-01-19T01:22:27Z</dcterms:modified>
</cp:coreProperties>
</file>